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6" r:id="rId1"/>
  </p:sldMasterIdLst>
  <p:notesMasterIdLst>
    <p:notesMasterId r:id="rId24"/>
  </p:notesMasterIdLst>
  <p:sldIdLst>
    <p:sldId id="256" r:id="rId2"/>
    <p:sldId id="257" r:id="rId3"/>
    <p:sldId id="277" r:id="rId4"/>
    <p:sldId id="275" r:id="rId5"/>
    <p:sldId id="276" r:id="rId6"/>
    <p:sldId id="261" r:id="rId7"/>
    <p:sldId id="278" r:id="rId8"/>
    <p:sldId id="266" r:id="rId9"/>
    <p:sldId id="268" r:id="rId10"/>
    <p:sldId id="267" r:id="rId11"/>
    <p:sldId id="269" r:id="rId12"/>
    <p:sldId id="260" r:id="rId13"/>
    <p:sldId id="274" r:id="rId14"/>
    <p:sldId id="270" r:id="rId15"/>
    <p:sldId id="271" r:id="rId16"/>
    <p:sldId id="272" r:id="rId17"/>
    <p:sldId id="273" r:id="rId18"/>
    <p:sldId id="258" r:id="rId19"/>
    <p:sldId id="262" r:id="rId20"/>
    <p:sldId id="263" r:id="rId21"/>
    <p:sldId id="265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C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1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FC7C9-460B-40A3-B7B8-C5204134D5F6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1AF37-E0ED-4C1D-B72E-28C0EDD2C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6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Powerline control signals</a:t>
            </a:r>
          </a:p>
          <a:p>
            <a:r>
              <a:rPr lang="en-US" dirty="0"/>
              <a:t>20 bits / sec</a:t>
            </a:r>
          </a:p>
          <a:p>
            <a:r>
              <a:rPr lang="en-US" dirty="0"/>
              <a:t>Signal loss / leakage</a:t>
            </a:r>
          </a:p>
          <a:p>
            <a:r>
              <a:rPr lang="en-US" dirty="0"/>
              <a:t>Invented 1975 / Available 1978 at Radio Shack and Sears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1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Powerline control signals</a:t>
            </a:r>
          </a:p>
          <a:p>
            <a:r>
              <a:rPr lang="en-US" dirty="0"/>
              <a:t>20 bits / sec</a:t>
            </a:r>
          </a:p>
          <a:p>
            <a:r>
              <a:rPr lang="en-US" dirty="0"/>
              <a:t>Signal loss / leakage</a:t>
            </a:r>
          </a:p>
          <a:p>
            <a:r>
              <a:rPr lang="en-US" dirty="0"/>
              <a:t>Invented 1975 / Available 1978 at Radio Shack and Sears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Powerline control signals</a:t>
            </a:r>
          </a:p>
          <a:p>
            <a:r>
              <a:rPr lang="en-US" dirty="0"/>
              <a:t>20 bits / sec</a:t>
            </a:r>
          </a:p>
          <a:p>
            <a:r>
              <a:rPr lang="en-US" dirty="0"/>
              <a:t>Signal loss / leakage</a:t>
            </a:r>
          </a:p>
          <a:p>
            <a:r>
              <a:rPr lang="en-US" dirty="0"/>
              <a:t>Invented 1975 / Available 1978 at Radio Shack and Sears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1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Powerline control signals</a:t>
            </a:r>
          </a:p>
          <a:p>
            <a:r>
              <a:rPr lang="en-US" dirty="0"/>
              <a:t>20 bits / sec</a:t>
            </a:r>
          </a:p>
          <a:p>
            <a:r>
              <a:rPr lang="en-US" dirty="0"/>
              <a:t>Signal loss / leakage</a:t>
            </a:r>
          </a:p>
          <a:p>
            <a:r>
              <a:rPr lang="en-US" dirty="0"/>
              <a:t>Invented 1975 / Available 1978 at Radio Shack and Sears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4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2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96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9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0341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3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53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49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5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1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8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7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3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9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1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28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webp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webp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3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webp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2EDD586-8886-4D03-B96D-3C4665C47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19076" b="246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30FA2-0477-40D4-B601-AE6A602F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en-US" dirty="0"/>
              <a:t>Automate all the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B9274-C2E0-416A-887A-D93F57A36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25934-0DAF-40A3-9D4A-6CC7134E109F}"/>
              </a:ext>
            </a:extLst>
          </p:cNvPr>
          <p:cNvSpPr txBox="1"/>
          <p:nvPr/>
        </p:nvSpPr>
        <p:spPr>
          <a:xfrm>
            <a:off x="3059163" y="1157649"/>
            <a:ext cx="6326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#2 - Dimmable lights in case the lighting is uncomfortably bright</a:t>
            </a:r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822EF-D000-4F8D-ADE6-DB7860032979}"/>
              </a:ext>
            </a:extLst>
          </p:cNvPr>
          <p:cNvSpPr txBox="1"/>
          <p:nvPr/>
        </p:nvSpPr>
        <p:spPr>
          <a:xfrm>
            <a:off x="3379531" y="2158376"/>
            <a:ext cx="5686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 dimming can cause flickering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commercial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Decided on 0-10v dimmable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27280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25934-0DAF-40A3-9D4A-6CC7134E109F}"/>
              </a:ext>
            </a:extLst>
          </p:cNvPr>
          <p:cNvSpPr txBox="1"/>
          <p:nvPr/>
        </p:nvSpPr>
        <p:spPr>
          <a:xfrm>
            <a:off x="3059163" y="1157649"/>
            <a:ext cx="6326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#3 - Integrate with the existing home automation system</a:t>
            </a:r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822EF-D000-4F8D-ADE6-DB7860032979}"/>
              </a:ext>
            </a:extLst>
          </p:cNvPr>
          <p:cNvSpPr txBox="1"/>
          <p:nvPr/>
        </p:nvSpPr>
        <p:spPr>
          <a:xfrm>
            <a:off x="3379531" y="2158376"/>
            <a:ext cx="5686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Qubino</a:t>
            </a:r>
            <a:r>
              <a:rPr lang="en-US" dirty="0"/>
              <a:t> 0-10v Z-Wave Dimmer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Roll my 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C385B50E-BFC6-4214-8CDD-1DAD3F47D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3696126"/>
            <a:ext cx="2407901" cy="1610017"/>
          </a:xfrm>
          <a:prstGeom prst="rect">
            <a:avLst/>
          </a:prstGeom>
        </p:spPr>
      </p:pic>
      <p:pic>
        <p:nvPicPr>
          <p:cNvPr id="8" name="Picture 7" descr="A picture containing rack, cable, connector&#10;&#10;Description automatically generated">
            <a:extLst>
              <a:ext uri="{FF2B5EF4-FFF2-40B4-BE49-F238E27FC236}">
                <a16:creationId xmlns:a16="http://schemas.microsoft.com/office/drawing/2014/main" id="{A55CABA8-3B53-4A7A-BF30-A32D3B3FF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08" y="3830903"/>
            <a:ext cx="24384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0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F1A047-83B4-48DB-8A66-80D89ED6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18075" y="409945"/>
            <a:ext cx="9001462" cy="796589"/>
          </a:xfrm>
        </p:spPr>
        <p:txBody>
          <a:bodyPr/>
          <a:lstStyle/>
          <a:p>
            <a:r>
              <a:rPr lang="en-US" dirty="0"/>
              <a:t>The Parts</a:t>
            </a:r>
          </a:p>
        </p:txBody>
      </p:sp>
      <p:pic>
        <p:nvPicPr>
          <p:cNvPr id="9" name="Picture 8" descr="A picture containing sitting, white, box, container&#10;&#10;Description automatically generated">
            <a:extLst>
              <a:ext uri="{FF2B5EF4-FFF2-40B4-BE49-F238E27FC236}">
                <a16:creationId xmlns:a16="http://schemas.microsoft.com/office/drawing/2014/main" id="{40449232-1887-4215-9B86-996D0CBFF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85" y="1798143"/>
            <a:ext cx="3875683" cy="2909147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837BFCC-1211-42A2-A3E4-3F850F01D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65" y="1517225"/>
            <a:ext cx="2431628" cy="2431628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5C4E1F2C-99D2-4824-82DB-01457F5A6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70" y="3698874"/>
            <a:ext cx="3211379" cy="2299547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CB81C558-326F-4765-AC17-2E928F2FF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08" y="2224368"/>
            <a:ext cx="1177368" cy="1026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97E380-617A-467D-80E4-1F4FA0C8C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35" y="3562935"/>
            <a:ext cx="1254642" cy="1285713"/>
          </a:xfrm>
          <a:prstGeom prst="rect">
            <a:avLst/>
          </a:prstGeom>
        </p:spPr>
      </p:pic>
      <p:pic>
        <p:nvPicPr>
          <p:cNvPr id="23" name="Picture 22" descr="A model of a space ship&#10;&#10;Description automatically generated with medium confidence">
            <a:extLst>
              <a:ext uri="{FF2B5EF4-FFF2-40B4-BE49-F238E27FC236}">
                <a16:creationId xmlns:a16="http://schemas.microsoft.com/office/drawing/2014/main" id="{2AD61F13-306D-4F79-A7E1-82BBD04947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90" y="3058897"/>
            <a:ext cx="1673134" cy="1673134"/>
          </a:xfrm>
          <a:prstGeom prst="rect">
            <a:avLst/>
          </a:prstGeom>
        </p:spPr>
      </p:pic>
      <p:pic>
        <p:nvPicPr>
          <p:cNvPr id="25" name="Picture 24" descr="A picture containing electronics, connector, adapter&#10;&#10;Description automatically generated">
            <a:extLst>
              <a:ext uri="{FF2B5EF4-FFF2-40B4-BE49-F238E27FC236}">
                <a16:creationId xmlns:a16="http://schemas.microsoft.com/office/drawing/2014/main" id="{803EBC96-4A0A-418C-8884-344CF65336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41" y="4742364"/>
            <a:ext cx="2153301" cy="1784773"/>
          </a:xfrm>
          <a:prstGeom prst="rect">
            <a:avLst/>
          </a:prstGeom>
        </p:spPr>
      </p:pic>
      <p:pic>
        <p:nvPicPr>
          <p:cNvPr id="29" name="Picture 28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01E3FC22-771D-43F2-BDCD-1CF39A1319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51" y="4802014"/>
            <a:ext cx="1935907" cy="1517225"/>
          </a:xfrm>
          <a:prstGeom prst="rect">
            <a:avLst/>
          </a:prstGeom>
        </p:spPr>
      </p:pic>
      <p:pic>
        <p:nvPicPr>
          <p:cNvPr id="31" name="Picture 30" descr="Calendar&#10;&#10;Description automatically generated">
            <a:extLst>
              <a:ext uri="{FF2B5EF4-FFF2-40B4-BE49-F238E27FC236}">
                <a16:creationId xmlns:a16="http://schemas.microsoft.com/office/drawing/2014/main" id="{891DBA09-85FC-4485-9BF6-02CBD910EA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41" y="2224368"/>
            <a:ext cx="1140960" cy="1268584"/>
          </a:xfrm>
          <a:prstGeom prst="rect">
            <a:avLst/>
          </a:prstGeom>
        </p:spPr>
      </p:pic>
      <p:pic>
        <p:nvPicPr>
          <p:cNvPr id="37" name="Picture 3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14FDCFE-973B-46FF-B53D-7EB40FB49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58" y="4371185"/>
            <a:ext cx="1784773" cy="1784773"/>
          </a:xfrm>
          <a:prstGeom prst="rect">
            <a:avLst/>
          </a:prstGeom>
        </p:spPr>
      </p:pic>
      <p:pic>
        <p:nvPicPr>
          <p:cNvPr id="33" name="Picture 3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8109ACF-C74D-47B9-9AE5-093BE49A60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07" y="4503492"/>
            <a:ext cx="477745" cy="4777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9E2286-B273-4E4B-BCF5-04FECCF49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16" y="694721"/>
            <a:ext cx="3866389" cy="15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4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F1A047-83B4-48DB-8A66-80D89ED6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659" y="369491"/>
            <a:ext cx="9001462" cy="796589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603E3490-9714-4930-893A-C29F567F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4" y="1566642"/>
            <a:ext cx="2949978" cy="1564009"/>
          </a:xfrm>
          <a:prstGeom prst="rect">
            <a:avLst/>
          </a:prstGeom>
        </p:spPr>
      </p:pic>
      <p:pic>
        <p:nvPicPr>
          <p:cNvPr id="8" name="Picture 7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EE39D3E5-5918-4E3E-A7D7-029C4A596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49" y="677554"/>
            <a:ext cx="2949978" cy="294997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9FD43B6-70B4-4B42-9BF1-82BABC78B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97" y="3740895"/>
            <a:ext cx="2336174" cy="2336174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709BB6A5-6B5F-4511-85CC-ED07DA6AB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08" y="2260912"/>
            <a:ext cx="2553361" cy="1739477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3BFAA731-9891-4B21-8727-0735B94B6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75" y="4037321"/>
            <a:ext cx="2143125" cy="2143125"/>
          </a:xfrm>
          <a:prstGeom prst="rect">
            <a:avLst/>
          </a:prstGeom>
        </p:spPr>
      </p:pic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6F715745-897A-4EDC-8C8E-E0FB9A785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28" y="4908982"/>
            <a:ext cx="3410120" cy="7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68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6C736BF2-8FF2-4BE2-B92E-896345B3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176" y="852310"/>
            <a:ext cx="6863646" cy="514773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3F1A047-83B4-48DB-8A66-80D89ED6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3812"/>
            <a:ext cx="12192000" cy="796589"/>
          </a:xfrm>
        </p:spPr>
        <p:txBody>
          <a:bodyPr/>
          <a:lstStyle/>
          <a:p>
            <a:r>
              <a:rPr lang="en-US" dirty="0"/>
              <a:t>The Results</a:t>
            </a:r>
          </a:p>
        </p:txBody>
      </p:sp>
    </p:spTree>
    <p:extLst>
      <p:ext uri="{BB962C8B-B14F-4D97-AF65-F5344CB8AC3E}">
        <p14:creationId xmlns:p14="http://schemas.microsoft.com/office/powerpoint/2010/main" val="37247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94FF3CD-CFCD-4905-9FEC-E3209D353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6189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6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2660CCC8-D401-4E37-98C8-B4E20485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wall, dirty&#10;&#10;Description automatically generated">
            <a:extLst>
              <a:ext uri="{FF2B5EF4-FFF2-40B4-BE49-F238E27FC236}">
                <a16:creationId xmlns:a16="http://schemas.microsoft.com/office/drawing/2014/main" id="{C170BAE0-DE06-45F7-95E2-4165F15B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7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FB9FF20-14BF-4B99-BB2F-D44D9106C88D}"/>
              </a:ext>
            </a:extLst>
          </p:cNvPr>
          <p:cNvSpPr/>
          <p:nvPr/>
        </p:nvSpPr>
        <p:spPr>
          <a:xfrm>
            <a:off x="2807497" y="1098812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picture containing building, house&#10;&#10;Description automatically generated">
            <a:extLst>
              <a:ext uri="{FF2B5EF4-FFF2-40B4-BE49-F238E27FC236}">
                <a16:creationId xmlns:a16="http://schemas.microsoft.com/office/drawing/2014/main" id="{8219A8FB-1935-4F59-BFD6-B7966F14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76" y="1293051"/>
            <a:ext cx="6415097" cy="48177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7BAA9D-ED33-4E32-B3D6-BE2158E5D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5076" y="1307886"/>
            <a:ext cx="6415097" cy="481132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E804E63-1769-4430-A04E-9DC233DA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6139"/>
            <a:ext cx="10353761" cy="1326321"/>
          </a:xfrm>
        </p:spPr>
        <p:txBody>
          <a:bodyPr/>
          <a:lstStyle/>
          <a:p>
            <a:r>
              <a:rPr lang="en-US" dirty="0"/>
              <a:t>The Shop</a:t>
            </a:r>
          </a:p>
        </p:txBody>
      </p:sp>
    </p:spTree>
    <p:extLst>
      <p:ext uri="{BB962C8B-B14F-4D97-AF65-F5344CB8AC3E}">
        <p14:creationId xmlns:p14="http://schemas.microsoft.com/office/powerpoint/2010/main" val="9570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FB9FF20-14BF-4B99-BB2F-D44D9106C88D}"/>
              </a:ext>
            </a:extLst>
          </p:cNvPr>
          <p:cNvSpPr/>
          <p:nvPr/>
        </p:nvSpPr>
        <p:spPr>
          <a:xfrm>
            <a:off x="2807497" y="1098812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F30273-798C-4296-8834-3A5DC3510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76" y="1293051"/>
            <a:ext cx="6458095" cy="48177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E2C1FF9-A82A-46C8-B596-181544A8A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9226" y="1291060"/>
            <a:ext cx="6423650" cy="481773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E804E63-1769-4430-A04E-9DC233DA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6139"/>
            <a:ext cx="10353761" cy="1326321"/>
          </a:xfrm>
        </p:spPr>
        <p:txBody>
          <a:bodyPr/>
          <a:lstStyle/>
          <a:p>
            <a:r>
              <a:rPr lang="en-US" dirty="0"/>
              <a:t>The Shop</a:t>
            </a:r>
          </a:p>
        </p:txBody>
      </p:sp>
    </p:spTree>
    <p:extLst>
      <p:ext uri="{BB962C8B-B14F-4D97-AF65-F5344CB8AC3E}">
        <p14:creationId xmlns:p14="http://schemas.microsoft.com/office/powerpoint/2010/main" val="396588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8A0-984D-4CAD-AE9D-60FFACE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1831"/>
            <a:ext cx="10353761" cy="723363"/>
          </a:xfrm>
        </p:spPr>
        <p:txBody>
          <a:bodyPr/>
          <a:lstStyle/>
          <a:p>
            <a:r>
              <a:rPr lang="en-US" dirty="0"/>
              <a:t>Old School</a:t>
            </a:r>
          </a:p>
        </p:txBody>
      </p:sp>
      <p:pic>
        <p:nvPicPr>
          <p:cNvPr id="46" name="Picture 45" descr="A picture containing text, clipart, businesscard, sign&#10;&#10;Description automatically generated">
            <a:extLst>
              <a:ext uri="{FF2B5EF4-FFF2-40B4-BE49-F238E27FC236}">
                <a16:creationId xmlns:a16="http://schemas.microsoft.com/office/drawing/2014/main" id="{20AAB6BC-BB05-4272-9E55-CA8B81F9A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33" y="2284603"/>
            <a:ext cx="2857143" cy="26666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B3A3C4F-8FF5-4B42-ABA6-BA75604E64D6}"/>
              </a:ext>
            </a:extLst>
          </p:cNvPr>
          <p:cNvSpPr/>
          <p:nvPr/>
        </p:nvSpPr>
        <p:spPr>
          <a:xfrm>
            <a:off x="2343120" y="990551"/>
            <a:ext cx="7495110" cy="5345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5190914C-F623-4B63-8761-7BFEF7D0D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13" y="1265689"/>
            <a:ext cx="2441787" cy="2441787"/>
          </a:xfrm>
          <a:prstGeom prst="rect">
            <a:avLst/>
          </a:prstGeom>
        </p:spPr>
      </p:pic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id="{5D5CAD79-9094-4C80-8440-DAB82A390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13" y="3796777"/>
            <a:ext cx="3906859" cy="2441787"/>
          </a:xfrm>
          <a:prstGeom prst="rect">
            <a:avLst/>
          </a:prstGeom>
        </p:spPr>
      </p:pic>
      <p:pic>
        <p:nvPicPr>
          <p:cNvPr id="61" name="Picture 60" descr="A picture containing light&#10;&#10;Description automatically generated">
            <a:extLst>
              <a:ext uri="{FF2B5EF4-FFF2-40B4-BE49-F238E27FC236}">
                <a16:creationId xmlns:a16="http://schemas.microsoft.com/office/drawing/2014/main" id="{E3E5BA34-9C41-42CF-BC39-BB978253D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510" y="4429556"/>
            <a:ext cx="1043075" cy="1483288"/>
          </a:xfrm>
          <a:prstGeom prst="rect">
            <a:avLst/>
          </a:prstGeom>
        </p:spPr>
      </p:pic>
      <p:pic>
        <p:nvPicPr>
          <p:cNvPr id="63" name="Picture 6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03E3500-4252-4F52-9011-861418B7D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76" y="2967234"/>
            <a:ext cx="1895475" cy="1438275"/>
          </a:xfrm>
          <a:prstGeom prst="rect">
            <a:avLst/>
          </a:prstGeom>
        </p:spPr>
      </p:pic>
      <p:pic>
        <p:nvPicPr>
          <p:cNvPr id="65" name="Picture 64" descr="A picture containing text, electronics, businesscard&#10;&#10;Description automatically generated">
            <a:extLst>
              <a:ext uri="{FF2B5EF4-FFF2-40B4-BE49-F238E27FC236}">
                <a16:creationId xmlns:a16="http://schemas.microsoft.com/office/drawing/2014/main" id="{67BEF2A9-079F-4377-A3DD-73639122E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12" y="1173990"/>
            <a:ext cx="1758566" cy="1758566"/>
          </a:xfrm>
          <a:prstGeom prst="rect">
            <a:avLst/>
          </a:prstGeom>
        </p:spPr>
      </p:pic>
      <p:pic>
        <p:nvPicPr>
          <p:cNvPr id="67" name="Picture 66" descr="A blue square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5174431-7702-4708-89BB-013C3D356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80" y="2486582"/>
            <a:ext cx="183696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0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FB9FF20-14BF-4B99-BB2F-D44D9106C88D}"/>
              </a:ext>
            </a:extLst>
          </p:cNvPr>
          <p:cNvSpPr/>
          <p:nvPr/>
        </p:nvSpPr>
        <p:spPr>
          <a:xfrm>
            <a:off x="2807497" y="1098812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C06707C-AA67-440A-B885-40802268F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76" y="1295916"/>
            <a:ext cx="6440827" cy="4817739"/>
          </a:xfrm>
          <a:prstGeom prst="rect">
            <a:avLst/>
          </a:prstGeom>
        </p:spPr>
      </p:pic>
      <p:pic>
        <p:nvPicPr>
          <p:cNvPr id="46" name="Picture 45" descr="A picture containing wall, indoor, bathroom, room&#10;&#10;Description automatically generated">
            <a:extLst>
              <a:ext uri="{FF2B5EF4-FFF2-40B4-BE49-F238E27FC236}">
                <a16:creationId xmlns:a16="http://schemas.microsoft.com/office/drawing/2014/main" id="{E002F674-3C2F-4690-B8CC-CF77FD15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5075" y="1293051"/>
            <a:ext cx="6423649" cy="481773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E804E63-1769-4430-A04E-9DC233DA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6139"/>
            <a:ext cx="10353761" cy="1326321"/>
          </a:xfrm>
        </p:spPr>
        <p:txBody>
          <a:bodyPr/>
          <a:lstStyle/>
          <a:p>
            <a:r>
              <a:rPr lang="en-US" dirty="0"/>
              <a:t>The Shop</a:t>
            </a:r>
          </a:p>
        </p:txBody>
      </p:sp>
    </p:spTree>
    <p:extLst>
      <p:ext uri="{BB962C8B-B14F-4D97-AF65-F5344CB8AC3E}">
        <p14:creationId xmlns:p14="http://schemas.microsoft.com/office/powerpoint/2010/main" val="28051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FB9FF20-14BF-4B99-BB2F-D44D9106C88D}"/>
              </a:ext>
            </a:extLst>
          </p:cNvPr>
          <p:cNvSpPr/>
          <p:nvPr/>
        </p:nvSpPr>
        <p:spPr>
          <a:xfrm>
            <a:off x="2807497" y="1098812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E804E63-1769-4430-A04E-9DC233DA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6139"/>
            <a:ext cx="10353761" cy="1326321"/>
          </a:xfrm>
        </p:spPr>
        <p:txBody>
          <a:bodyPr/>
          <a:lstStyle/>
          <a:p>
            <a:r>
              <a:rPr lang="en-US" dirty="0"/>
              <a:t>The Shop</a:t>
            </a:r>
          </a:p>
        </p:txBody>
      </p:sp>
      <p:pic>
        <p:nvPicPr>
          <p:cNvPr id="2" name="20210711_183117_1">
            <a:hlinkClick r:id="" action="ppaction://media"/>
            <a:extLst>
              <a:ext uri="{FF2B5EF4-FFF2-40B4-BE49-F238E27FC236}">
                <a16:creationId xmlns:a16="http://schemas.microsoft.com/office/drawing/2014/main" id="{91A58EC1-6E62-413F-A59B-C916CA1BA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4314" y="1942233"/>
            <a:ext cx="6636967" cy="37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B703-5EEE-431D-B045-895FA04F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F4DFA-8725-48A2-9493-18D2BAB89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7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8A0-984D-4CAD-AE9D-60FFACE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1831"/>
            <a:ext cx="10353761" cy="723363"/>
          </a:xfrm>
        </p:spPr>
        <p:txBody>
          <a:bodyPr/>
          <a:lstStyle/>
          <a:p>
            <a:r>
              <a:rPr lang="en-US" dirty="0"/>
              <a:t>What can</a:t>
            </a:r>
          </a:p>
        </p:txBody>
      </p:sp>
      <p:pic>
        <p:nvPicPr>
          <p:cNvPr id="46" name="Picture 45" descr="A picture containing text, clipart, businesscard, sign&#10;&#10;Description automatically generated">
            <a:extLst>
              <a:ext uri="{FF2B5EF4-FFF2-40B4-BE49-F238E27FC236}">
                <a16:creationId xmlns:a16="http://schemas.microsoft.com/office/drawing/2014/main" id="{20AAB6BC-BB05-4272-9E55-CA8B81F9A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33" y="2284603"/>
            <a:ext cx="2857143" cy="26666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B3A3C4F-8FF5-4B42-ABA6-BA75604E64D6}"/>
              </a:ext>
            </a:extLst>
          </p:cNvPr>
          <p:cNvSpPr/>
          <p:nvPr/>
        </p:nvSpPr>
        <p:spPr>
          <a:xfrm>
            <a:off x="2343120" y="990551"/>
            <a:ext cx="7495110" cy="5345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2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8A0-984D-4CAD-AE9D-60FFACE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750" y="283929"/>
            <a:ext cx="10353761" cy="723363"/>
          </a:xfrm>
        </p:spPr>
        <p:txBody>
          <a:bodyPr/>
          <a:lstStyle/>
          <a:p>
            <a:r>
              <a:rPr lang="en-US" dirty="0"/>
              <a:t>Ecosystems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29A99C-61DB-4C2E-9962-E271472C4CAC}"/>
              </a:ext>
            </a:extLst>
          </p:cNvPr>
          <p:cNvGrpSpPr/>
          <p:nvPr/>
        </p:nvGrpSpPr>
        <p:grpSpPr>
          <a:xfrm>
            <a:off x="2274360" y="1007292"/>
            <a:ext cx="7483154" cy="5358530"/>
            <a:chOff x="2421604" y="1044192"/>
            <a:chExt cx="7483154" cy="53585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A636F01-6AFB-4353-9759-AA68EE5ACB2F}"/>
                </a:ext>
              </a:extLst>
            </p:cNvPr>
            <p:cNvGrpSpPr/>
            <p:nvPr/>
          </p:nvGrpSpPr>
          <p:grpSpPr>
            <a:xfrm>
              <a:off x="2421604" y="3757506"/>
              <a:ext cx="3714148" cy="2645216"/>
              <a:chOff x="2421604" y="3744536"/>
              <a:chExt cx="3714148" cy="264521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25ED6F5-B98E-4A9C-9F8A-963147A56E38}"/>
                  </a:ext>
                </a:extLst>
              </p:cNvPr>
              <p:cNvSpPr/>
              <p:nvPr/>
            </p:nvSpPr>
            <p:spPr>
              <a:xfrm>
                <a:off x="2421604" y="3744536"/>
                <a:ext cx="3702676" cy="26452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95FBDB3-16D9-4DA2-B0B4-D9EF29631312}"/>
                  </a:ext>
                </a:extLst>
              </p:cNvPr>
              <p:cNvSpPr txBox="1"/>
              <p:nvPr/>
            </p:nvSpPr>
            <p:spPr>
              <a:xfrm>
                <a:off x="2421604" y="5736015"/>
                <a:ext cx="3714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Apple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ACC9241-D93F-4857-B6A4-AEEC5C464D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721" y="3745806"/>
                <a:ext cx="2945786" cy="2077498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ACBC3BA-BD6D-47AA-B39C-1B81B92C3C94}"/>
                </a:ext>
              </a:extLst>
            </p:cNvPr>
            <p:cNvGrpSpPr/>
            <p:nvPr/>
          </p:nvGrpSpPr>
          <p:grpSpPr>
            <a:xfrm>
              <a:off x="2421604" y="1044192"/>
              <a:ext cx="3714148" cy="2650566"/>
              <a:chOff x="1693572" y="1103626"/>
              <a:chExt cx="3714148" cy="265056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CE0092-68B2-4D48-B407-F39F95FE2530}"/>
                  </a:ext>
                </a:extLst>
              </p:cNvPr>
              <p:cNvSpPr/>
              <p:nvPr/>
            </p:nvSpPr>
            <p:spPr>
              <a:xfrm>
                <a:off x="1693572" y="1108976"/>
                <a:ext cx="3702676" cy="26452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29D9983-EAA0-4FC4-923A-B83907723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6880" y="1103626"/>
                <a:ext cx="3687532" cy="2074236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54259F-8ED5-484D-A721-004DEA12958D}"/>
                  </a:ext>
                </a:extLst>
              </p:cNvPr>
              <p:cNvSpPr txBox="1"/>
              <p:nvPr/>
            </p:nvSpPr>
            <p:spPr>
              <a:xfrm>
                <a:off x="1693572" y="3113333"/>
                <a:ext cx="3714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Amazon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85A55D-3D2B-4563-AE74-167985980849}"/>
                </a:ext>
              </a:extLst>
            </p:cNvPr>
            <p:cNvGrpSpPr/>
            <p:nvPr/>
          </p:nvGrpSpPr>
          <p:grpSpPr>
            <a:xfrm>
              <a:off x="6174815" y="3753441"/>
              <a:ext cx="3729943" cy="2642796"/>
              <a:chOff x="6554606" y="3931275"/>
              <a:chExt cx="3714148" cy="264279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34F6F8D-3F84-457A-BC11-2F036DDB01E6}"/>
                  </a:ext>
                </a:extLst>
              </p:cNvPr>
              <p:cNvSpPr/>
              <p:nvPr/>
            </p:nvSpPr>
            <p:spPr>
              <a:xfrm>
                <a:off x="6562215" y="3931275"/>
                <a:ext cx="3687532" cy="2642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DCB46F-464B-4205-9AFB-8202ABC8989D}"/>
                  </a:ext>
                </a:extLst>
              </p:cNvPr>
              <p:cNvSpPr txBox="1"/>
              <p:nvPr/>
            </p:nvSpPr>
            <p:spPr>
              <a:xfrm>
                <a:off x="6554606" y="5982500"/>
                <a:ext cx="3714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Open Source 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1EED9D-52DD-4B73-A113-E2C79D95B901}"/>
                </a:ext>
              </a:extLst>
            </p:cNvPr>
            <p:cNvGrpSpPr/>
            <p:nvPr/>
          </p:nvGrpSpPr>
          <p:grpSpPr>
            <a:xfrm>
              <a:off x="6174816" y="1046867"/>
              <a:ext cx="3724690" cy="2650566"/>
              <a:chOff x="6541490" y="1103626"/>
              <a:chExt cx="3724690" cy="2650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81014B0-CF7C-4BDF-BCA9-A323513554BD}"/>
                  </a:ext>
                </a:extLst>
              </p:cNvPr>
              <p:cNvSpPr/>
              <p:nvPr/>
            </p:nvSpPr>
            <p:spPr>
              <a:xfrm>
                <a:off x="6546761" y="1108976"/>
                <a:ext cx="3702676" cy="26452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06CC663-8479-4C63-96E1-843B1D287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1490" y="1103626"/>
                <a:ext cx="3724690" cy="2244881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FE5457-DF2E-4F9D-938D-01A8F8F39A8F}"/>
                  </a:ext>
                </a:extLst>
              </p:cNvPr>
              <p:cNvSpPr txBox="1"/>
              <p:nvPr/>
            </p:nvSpPr>
            <p:spPr>
              <a:xfrm>
                <a:off x="6546761" y="3113333"/>
                <a:ext cx="371414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Google</a:t>
                </a:r>
              </a:p>
            </p:txBody>
          </p:sp>
        </p:grpSp>
      </p:grp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5BB19291-6FC9-4561-980A-F18496195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757" y="3927967"/>
            <a:ext cx="1770846" cy="1770846"/>
          </a:xfrm>
          <a:prstGeom prst="rect">
            <a:avLst/>
          </a:prstGeom>
        </p:spPr>
      </p:pic>
      <p:pic>
        <p:nvPicPr>
          <p:cNvPr id="33" name="Picture 32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2E22761-60B5-41FF-80F8-78E5CFD8BF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38" y="4818979"/>
            <a:ext cx="1731438" cy="973934"/>
          </a:xfrm>
          <a:prstGeom prst="rect">
            <a:avLst/>
          </a:prstGeom>
        </p:spPr>
      </p:pic>
      <p:pic>
        <p:nvPicPr>
          <p:cNvPr id="41" name="Picture 4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A3054C-AE82-43D4-A697-206AFE8C3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4019105"/>
            <a:ext cx="797491" cy="190650"/>
          </a:xfrm>
          <a:prstGeom prst="rect">
            <a:avLst/>
          </a:prstGeom>
        </p:spPr>
      </p:pic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B0F32295-21F9-4F51-84CF-F1B9635F1F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40" y="3814550"/>
            <a:ext cx="732116" cy="488077"/>
          </a:xfrm>
          <a:prstGeom prst="rect">
            <a:avLst/>
          </a:prstGeom>
        </p:spPr>
      </p:pic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C108ACBF-DDEB-4191-BC4B-BAA6A4AA06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1" y="4582295"/>
            <a:ext cx="588496" cy="137470"/>
          </a:xfrm>
          <a:prstGeom prst="rect">
            <a:avLst/>
          </a:prstGeom>
        </p:spPr>
      </p:pic>
      <p:pic>
        <p:nvPicPr>
          <p:cNvPr id="51" name="Picture 50" descr="Text&#10;&#10;Description automatically generated">
            <a:extLst>
              <a:ext uri="{FF2B5EF4-FFF2-40B4-BE49-F238E27FC236}">
                <a16:creationId xmlns:a16="http://schemas.microsoft.com/office/drawing/2014/main" id="{3361AFC2-3C5C-4BFE-9EAF-3200AA8C20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33" y="4604352"/>
            <a:ext cx="848000" cy="126008"/>
          </a:xfrm>
          <a:prstGeom prst="rect">
            <a:avLst/>
          </a:prstGeom>
        </p:spPr>
      </p:pic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210116C4-8A92-4CA7-8F15-58A819EDBD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402" y="5138608"/>
            <a:ext cx="517066" cy="5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5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8A0-984D-4CAD-AE9D-60FFACE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1831"/>
            <a:ext cx="10353761" cy="723363"/>
          </a:xfrm>
        </p:spPr>
        <p:txBody>
          <a:bodyPr/>
          <a:lstStyle/>
          <a:p>
            <a:r>
              <a:rPr lang="en-US" dirty="0"/>
              <a:t>Open Source</a:t>
            </a:r>
          </a:p>
        </p:txBody>
      </p:sp>
      <p:pic>
        <p:nvPicPr>
          <p:cNvPr id="46" name="Picture 45" descr="A picture containing text, clipart, businesscard, sign&#10;&#10;Description automatically generated">
            <a:extLst>
              <a:ext uri="{FF2B5EF4-FFF2-40B4-BE49-F238E27FC236}">
                <a16:creationId xmlns:a16="http://schemas.microsoft.com/office/drawing/2014/main" id="{20AAB6BC-BB05-4272-9E55-CA8B81F9A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33" y="2284603"/>
            <a:ext cx="2857143" cy="26666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B3A3C4F-8FF5-4B42-ABA6-BA75604E64D6}"/>
              </a:ext>
            </a:extLst>
          </p:cNvPr>
          <p:cNvSpPr/>
          <p:nvPr/>
        </p:nvSpPr>
        <p:spPr>
          <a:xfrm>
            <a:off x="2343120" y="990551"/>
            <a:ext cx="7495110" cy="5345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BB5DBE-422D-4FD2-8E28-2A70B6A5C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78" y="1322376"/>
            <a:ext cx="3039187" cy="459677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95B44AC0-50FD-4428-86B9-E44AE56C5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764" y="1381968"/>
            <a:ext cx="2593412" cy="605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E8FBB6-5499-4D2E-9E26-C3A4EDA3B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70" y="2059268"/>
            <a:ext cx="2502185" cy="917934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8BF984-17BF-431E-B1FC-E6F715968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16" y="3429000"/>
            <a:ext cx="1724691" cy="412309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750FE156-4E2E-4739-9F14-569630669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76" y="2241447"/>
            <a:ext cx="1910673" cy="127378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EFD4DF3-933D-4ACC-86C9-FA2577027948}"/>
              </a:ext>
            </a:extLst>
          </p:cNvPr>
          <p:cNvGrpSpPr/>
          <p:nvPr/>
        </p:nvGrpSpPr>
        <p:grpSpPr>
          <a:xfrm>
            <a:off x="5104874" y="2342580"/>
            <a:ext cx="1960933" cy="2204158"/>
            <a:chOff x="7288207" y="1229138"/>
            <a:chExt cx="1960933" cy="220415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8D0D1EF0-02D8-4FE5-A9EC-7BB93195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207" y="1229138"/>
              <a:ext cx="1960933" cy="19609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107A01-3DF7-4659-9241-4294317D7002}"/>
                </a:ext>
              </a:extLst>
            </p:cNvPr>
            <p:cNvSpPr txBox="1"/>
            <p:nvPr/>
          </p:nvSpPr>
          <p:spPr>
            <a:xfrm>
              <a:off x="7288207" y="3063964"/>
              <a:ext cx="195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FC0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Assistant</a:t>
              </a:r>
            </a:p>
          </p:txBody>
        </p:sp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BF5346B-03F3-420A-8DFE-01D6D831A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87" y="4462956"/>
            <a:ext cx="1200608" cy="1200608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780E7CF9-BAFD-4701-BBD8-9F77F3B7D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62" y="5092957"/>
            <a:ext cx="3018090" cy="4484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CB191B-4B78-4ACB-93EE-D0F909995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13" y="3443533"/>
            <a:ext cx="1348998" cy="1200608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CA8B60C1-9279-4D05-8E80-3BEF3DE1D4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87" y="4951270"/>
            <a:ext cx="1168609" cy="79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3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4F42572-11AE-4647-8EFB-EA5F2485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0383" y="132522"/>
            <a:ext cx="1948663" cy="1875182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built a workshop</a:t>
            </a:r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0073A7C4-B1FB-41F1-8E52-5C1BEC6D97E2}"/>
              </a:ext>
            </a:extLst>
          </p:cNvPr>
          <p:cNvSpPr txBox="1">
            <a:spLocks/>
          </p:cNvSpPr>
          <p:nvPr/>
        </p:nvSpPr>
        <p:spPr>
          <a:xfrm>
            <a:off x="3260401" y="1189913"/>
            <a:ext cx="5924282" cy="559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I needed light, a lot of light</a:t>
            </a:r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25F09846-B448-47FA-A369-7E4190410F48}"/>
              </a:ext>
            </a:extLst>
          </p:cNvPr>
          <p:cNvSpPr txBox="1">
            <a:spLocks/>
          </p:cNvSpPr>
          <p:nvPr/>
        </p:nvSpPr>
        <p:spPr>
          <a:xfrm>
            <a:off x="3249238" y="1913703"/>
            <a:ext cx="5924282" cy="567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4" name="Subtitle 5">
            <a:extLst>
              <a:ext uri="{FF2B5EF4-FFF2-40B4-BE49-F238E27FC236}">
                <a16:creationId xmlns:a16="http://schemas.microsoft.com/office/drawing/2014/main" id="{94EF7D46-43B2-47E0-9E05-1B38D191D03C}"/>
              </a:ext>
            </a:extLst>
          </p:cNvPr>
          <p:cNvSpPr txBox="1">
            <a:spLocks/>
          </p:cNvSpPr>
          <p:nvPr/>
        </p:nvSpPr>
        <p:spPr>
          <a:xfrm>
            <a:off x="3251914" y="3769007"/>
            <a:ext cx="5924284" cy="1588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2600" dirty="0"/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90BC9BB3-4626-4F05-80DB-4083718CA3E4}"/>
              </a:ext>
            </a:extLst>
          </p:cNvPr>
          <p:cNvSpPr txBox="1">
            <a:spLocks/>
          </p:cNvSpPr>
          <p:nvPr/>
        </p:nvSpPr>
        <p:spPr>
          <a:xfrm>
            <a:off x="3251916" y="2814349"/>
            <a:ext cx="5924282" cy="860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662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11" grpId="0"/>
      <p:bldP spid="12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3F32B-3008-42DE-86A6-190A9AACD85C}"/>
              </a:ext>
            </a:extLst>
          </p:cNvPr>
          <p:cNvSpPr txBox="1"/>
          <p:nvPr/>
        </p:nvSpPr>
        <p:spPr>
          <a:xfrm rot="20589526">
            <a:off x="6690626" y="5155015"/>
            <a:ext cx="3785432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Photo of the inside of the shop at night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4F42572-11AE-4647-8EFB-EA5F2485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0383" y="132522"/>
            <a:ext cx="1948663" cy="1875182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Problem</a:t>
            </a:r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0073A7C4-B1FB-41F1-8E52-5C1BEC6D97E2}"/>
              </a:ext>
            </a:extLst>
          </p:cNvPr>
          <p:cNvSpPr txBox="1">
            <a:spLocks/>
          </p:cNvSpPr>
          <p:nvPr/>
        </p:nvSpPr>
        <p:spPr>
          <a:xfrm>
            <a:off x="3260401" y="1189913"/>
            <a:ext cx="5924282" cy="559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I needed light, a lot of light</a:t>
            </a:r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25F09846-B448-47FA-A369-7E4190410F48}"/>
              </a:ext>
            </a:extLst>
          </p:cNvPr>
          <p:cNvSpPr txBox="1">
            <a:spLocks/>
          </p:cNvSpPr>
          <p:nvPr/>
        </p:nvSpPr>
        <p:spPr>
          <a:xfrm>
            <a:off x="3249238" y="1913703"/>
            <a:ext cx="5924282" cy="567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But what if it’s to much light? </a:t>
            </a:r>
          </a:p>
        </p:txBody>
      </p:sp>
      <p:sp>
        <p:nvSpPr>
          <p:cNvPr id="14" name="Subtitle 5">
            <a:extLst>
              <a:ext uri="{FF2B5EF4-FFF2-40B4-BE49-F238E27FC236}">
                <a16:creationId xmlns:a16="http://schemas.microsoft.com/office/drawing/2014/main" id="{94EF7D46-43B2-47E0-9E05-1B38D191D03C}"/>
              </a:ext>
            </a:extLst>
          </p:cNvPr>
          <p:cNvSpPr txBox="1">
            <a:spLocks/>
          </p:cNvSpPr>
          <p:nvPr/>
        </p:nvSpPr>
        <p:spPr>
          <a:xfrm>
            <a:off x="3251914" y="3769007"/>
            <a:ext cx="5924284" cy="1588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Or what if all my friends say “You mean you have to use your hands? That’s like a baby’s toy!”</a:t>
            </a:r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90BC9BB3-4626-4F05-80DB-4083718CA3E4}"/>
              </a:ext>
            </a:extLst>
          </p:cNvPr>
          <p:cNvSpPr txBox="1">
            <a:spLocks/>
          </p:cNvSpPr>
          <p:nvPr/>
        </p:nvSpPr>
        <p:spPr>
          <a:xfrm>
            <a:off x="3251916" y="2814349"/>
            <a:ext cx="5924282" cy="860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Or what if I need to turn the lights on and I’m stuck in a bear trap miles away?</a:t>
            </a:r>
          </a:p>
        </p:txBody>
      </p:sp>
    </p:spTree>
    <p:extLst>
      <p:ext uri="{BB962C8B-B14F-4D97-AF65-F5344CB8AC3E}">
        <p14:creationId xmlns:p14="http://schemas.microsoft.com/office/powerpoint/2010/main" val="189592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5" grpId="0" animBg="1"/>
      <p:bldP spid="11" grpId="0"/>
      <p:bldP spid="1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25934-0DAF-40A3-9D4A-6CC7134E109F}"/>
              </a:ext>
            </a:extLst>
          </p:cNvPr>
          <p:cNvSpPr txBox="1"/>
          <p:nvPr/>
        </p:nvSpPr>
        <p:spPr>
          <a:xfrm>
            <a:off x="3393583" y="1300766"/>
            <a:ext cx="561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Enough light for highly detailed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Dimmable lights in case the lighting is uncomfortably bright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Integrate with the existing home automation system</a:t>
            </a:r>
          </a:p>
        </p:txBody>
      </p:sp>
    </p:spTree>
    <p:extLst>
      <p:ext uri="{BB962C8B-B14F-4D97-AF65-F5344CB8AC3E}">
        <p14:creationId xmlns:p14="http://schemas.microsoft.com/office/powerpoint/2010/main" val="398466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25934-0DAF-40A3-9D4A-6CC7134E109F}"/>
              </a:ext>
            </a:extLst>
          </p:cNvPr>
          <p:cNvSpPr txBox="1"/>
          <p:nvPr/>
        </p:nvSpPr>
        <p:spPr>
          <a:xfrm>
            <a:off x="3048001" y="1204179"/>
            <a:ext cx="632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#1 - Enough light for the expected 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822EF-D000-4F8D-ADE6-DB7860032979}"/>
              </a:ext>
            </a:extLst>
          </p:cNvPr>
          <p:cNvSpPr txBox="1"/>
          <p:nvPr/>
        </p:nvSpPr>
        <p:spPr>
          <a:xfrm>
            <a:off x="3387144" y="1976907"/>
            <a:ext cx="5686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about other people’s shop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Lumens, Foot Candles, and Lux oh 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Decided that 100-150 lumens per sq ft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23 Lights @ 5,720 lumens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Total of 131,560 lumens over 800 sq 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in ~ 165 lumens per sq 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0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3126</TotalTime>
  <Words>333</Words>
  <Application>Microsoft Office PowerPoint</Application>
  <PresentationFormat>Widescreen</PresentationFormat>
  <Paragraphs>69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Bookman Old Style</vt:lpstr>
      <vt:lpstr>Calibri</vt:lpstr>
      <vt:lpstr>Rockwell</vt:lpstr>
      <vt:lpstr>Damask</vt:lpstr>
      <vt:lpstr>Automate all the things</vt:lpstr>
      <vt:lpstr>Old School</vt:lpstr>
      <vt:lpstr>What can</vt:lpstr>
      <vt:lpstr>Ecosystems</vt:lpstr>
      <vt:lpstr>Open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Parts</vt:lpstr>
      <vt:lpstr>The Process</vt:lpstr>
      <vt:lpstr>The Results</vt:lpstr>
      <vt:lpstr>PowerPoint Presentation</vt:lpstr>
      <vt:lpstr>PowerPoint Presentation</vt:lpstr>
      <vt:lpstr>PowerPoint Presentation</vt:lpstr>
      <vt:lpstr>The Shop</vt:lpstr>
      <vt:lpstr>The Shop</vt:lpstr>
      <vt:lpstr>The Shop</vt:lpstr>
      <vt:lpstr>The Shop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all the things</dc:title>
  <dc:creator>Brent Stewart</dc:creator>
  <cp:lastModifiedBy>Brent Stewart</cp:lastModifiedBy>
  <cp:revision>49</cp:revision>
  <dcterms:created xsi:type="dcterms:W3CDTF">2021-07-10T20:39:19Z</dcterms:created>
  <dcterms:modified xsi:type="dcterms:W3CDTF">2021-07-13T00:45:37Z</dcterms:modified>
</cp:coreProperties>
</file>